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14597-EAA6-42A1-B378-DD8DE296B7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841AFE-3CF0-4F4A-99C6-6FC149C8D7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94506-9AB0-4333-8D78-D393DAAE8F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9B79E6-1344-49A9-9963-72007B6E457D}" type="datetimeFigureOut">
              <a:rPr lang="en-IN" smtClean="0"/>
              <a:t>16-02-2026</a:t>
            </a:fld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DF873-3D8B-454A-8F1E-29363DDD4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3217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9F83D-2A47-4954-97E9-ABE10263C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726FB2-7546-4B1E-8D7A-431125506C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54200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133C9-812A-43B2-BBCD-DEB336B22C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9B79E6-1344-49A9-9963-72007B6E457D}" type="datetimeFigureOut">
              <a:rPr lang="en-IN" smtClean="0"/>
              <a:t>16-02-2026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ADD98-6384-4744-99B2-60CB22614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48293-0B77-4C4E-A115-5D418FA7C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0171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A3B47D-B15F-4C96-9416-8E194FCE11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4C0FD-843F-4115-A7F8-BE48E0A249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2F08B-8E75-4872-A17A-CAC3F8A01A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9B79E6-1344-49A9-9963-72007B6E457D}" type="datetimeFigureOut">
              <a:rPr lang="en-IN" smtClean="0"/>
              <a:t>16-02-2026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449C3-DEF0-4628-83CA-AC8DF9734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757B6-3984-4271-A815-17FDD05D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458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48742-084E-4E33-8036-CC011DC64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8E85E-F508-456A-A471-180EA203C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4200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6265E-F91F-4F58-8974-A9B4659073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9B79E6-1344-49A9-9963-72007B6E457D}" type="datetimeFigureOut">
              <a:rPr lang="en-IN" smtClean="0"/>
              <a:t>16-02-2026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03FF-2199-43D1-A7D8-F71D468C9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86DC2-F805-4150-9003-C73CBAD90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0163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F3195-8737-4426-A691-08ED9495B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82239-375C-4A8E-9D05-B6BE0CA90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FD35F-2977-460A-BA2A-43358F88D9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9B79E6-1344-49A9-9963-72007B6E457D}" type="datetimeFigureOut">
              <a:rPr lang="en-IN" smtClean="0"/>
              <a:t>16-02-2026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3D6F1-BD7A-4322-AB77-284B392EF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EB9CE-8E41-4C72-AF6C-F62B1E49D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8800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BA099-8438-4039-92ED-1B6551832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CCD62-A7B5-4E78-BF8A-951F4888CE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97982A-53E4-44EB-B236-4BB185624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CF1A65-CFAE-4872-943E-0F834119AB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9B79E6-1344-49A9-9963-72007B6E457D}" type="datetimeFigureOut">
              <a:rPr lang="en-IN" smtClean="0"/>
              <a:t>16-02-2026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B1B37-AE59-4744-8614-A942373FC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FA86B-3E39-4D04-8B7E-BB1A632DD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0502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7B327-C46E-4473-9F61-C30521E20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EBAEA8-EA0D-4092-8520-D337DECC7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3B791E-A6CD-4E09-AB82-8BBFBBD79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61CB61-0CD4-499E-9431-9F9AB75BC2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0A91C9-A6D1-4991-B758-01A04E89BA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AD1164-AE0A-4646-86BE-E8BB11345F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9B79E6-1344-49A9-9963-72007B6E457D}" type="datetimeFigureOut">
              <a:rPr lang="en-IN" smtClean="0"/>
              <a:t>16-02-2026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CF9108-C83F-4987-B47D-267B39EA2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2B7223-2637-40CC-8156-7E11420E4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4945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29794-E28F-4F06-B96A-7ED9F0733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FA8DD3-0DED-4B35-89EE-E999C916BE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9B79E6-1344-49A9-9963-72007B6E457D}" type="datetimeFigureOut">
              <a:rPr lang="en-IN" smtClean="0"/>
              <a:t>16-02-2026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47B106-BFF9-4A00-AACC-B2C769A36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38DA0B-2DC9-4B83-BE91-636858F85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2065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4CC000-D8E4-4E64-ACBA-4D7F2F9BA9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9B79E6-1344-49A9-9963-72007B6E457D}" type="datetimeFigureOut">
              <a:rPr lang="en-IN" smtClean="0"/>
              <a:t>16-02-2026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864DC3-588D-417A-B9A7-223648A11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49A4B1-DFEA-4C9F-A8BC-895E120A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268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96432-A9BB-404E-BB22-7B153E134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D11DF-5F51-463D-8667-76822C674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BA4DF8-1DB5-4768-8D4D-ED30BD2875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85DF50-9186-45D9-AE2A-06CFA35C19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9B79E6-1344-49A9-9963-72007B6E457D}" type="datetimeFigureOut">
              <a:rPr lang="en-IN" smtClean="0"/>
              <a:t>16-02-2026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8AC9FB-5BCD-4F55-A275-8BE8C8C03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000438-5D41-47D8-8C58-FB9CEA53B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1610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9C865-CE26-400D-830C-9F1E0DD71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7169C7-C1FB-47B5-A8D7-8043717375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FAF506-BE64-45A1-9158-5732C5B1F5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D146BE-E305-4B48-883F-C8A47AE0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9B79E6-1344-49A9-9963-72007B6E457D}" type="datetimeFigureOut">
              <a:rPr lang="en-IN" smtClean="0"/>
              <a:t>16-02-2026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A6593F-5F8A-477D-AE62-F2C291693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C81826-4068-4C26-B51B-23AB5DCC8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96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DBF74E4-6350-17E7-B50E-7E4C762E89E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-8516"/>
            <a:ext cx="2428595" cy="78572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913D7A0-2D6F-704D-C89D-9979F8FB930D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225" y="195929"/>
            <a:ext cx="1133475" cy="376831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C39FB04-A543-AAF3-6B88-3CDD61B90D1F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777206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D9644011-D597-2F63-9742-9989C38B908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3884" y="0"/>
            <a:ext cx="4397137" cy="8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56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B4644F0-E1D9-406D-BA99-60B029352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96032"/>
            <a:ext cx="9144000" cy="688752"/>
          </a:xfrm>
        </p:spPr>
        <p:txBody>
          <a:bodyPr>
            <a:noAutofit/>
          </a:bodyPr>
          <a:lstStyle/>
          <a:p>
            <a:r>
              <a:rPr lang="en-US" sz="2000" dirty="0">
                <a:latin typeface="Bahnschrift" panose="020B0502040204020203" pitchFamily="34" charset="0"/>
              </a:rPr>
              <a:t>Theme </a:t>
            </a:r>
            <a:r>
              <a:rPr lang="en-US" sz="2000" dirty="0">
                <a:solidFill>
                  <a:srgbClr val="FF0000"/>
                </a:solidFill>
                <a:latin typeface="Bahnschrift" panose="020B0502040204020203" pitchFamily="34" charset="0"/>
              </a:rPr>
              <a:t>[</a:t>
            </a:r>
            <a:r>
              <a:rPr lang="en-US" sz="2000" i="1" dirty="0">
                <a:solidFill>
                  <a:srgbClr val="FF0000"/>
                </a:solidFill>
                <a:latin typeface="Bahnschrift" panose="020B0502040204020203" pitchFamily="34" charset="0"/>
              </a:rPr>
              <a:t>mention theme number 1,2,3,4,5] </a:t>
            </a:r>
            <a:r>
              <a:rPr lang="en-US" sz="2000" dirty="0">
                <a:latin typeface="Bahnschrift" panose="020B0502040204020203" pitchFamily="34" charset="0"/>
              </a:rPr>
              <a:t>:  </a:t>
            </a:r>
            <a:r>
              <a:rPr lang="en-US" sz="2000" i="1" dirty="0">
                <a:solidFill>
                  <a:srgbClr val="FF0000"/>
                </a:solidFill>
                <a:latin typeface="Bahnschrift" panose="020B0502040204020203" pitchFamily="34" charset="0"/>
              </a:rPr>
              <a:t>[ mention theme name]</a:t>
            </a:r>
          </a:p>
          <a:p>
            <a:r>
              <a:rPr lang="en-US" sz="2000" dirty="0">
                <a:latin typeface="Bahnschrift" panose="020B0502040204020203" pitchFamily="34" charset="0"/>
              </a:rPr>
              <a:t>Sub Theme:  </a:t>
            </a:r>
            <a:r>
              <a:rPr lang="en-US" sz="2000" i="1" dirty="0">
                <a:solidFill>
                  <a:srgbClr val="FF0000"/>
                </a:solidFill>
                <a:latin typeface="Bahnschrift" panose="020B0502040204020203" pitchFamily="34" charset="0"/>
              </a:rPr>
              <a:t>[ mention sub theme name]</a:t>
            </a:r>
          </a:p>
          <a:p>
            <a:endParaRPr lang="en-US" sz="2000" dirty="0">
              <a:latin typeface="Bahnschrift" panose="020B05020402040202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1E24AF-F787-41CF-8C82-76A6F471FAAA}"/>
              </a:ext>
            </a:extLst>
          </p:cNvPr>
          <p:cNvSpPr/>
          <p:nvPr/>
        </p:nvSpPr>
        <p:spPr>
          <a:xfrm>
            <a:off x="0" y="4167470"/>
            <a:ext cx="12192000" cy="162910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Bahnschrift" panose="020B0502040204020203" pitchFamily="34" charset="0"/>
              </a:rPr>
              <a:t>PRESENTATION TITLE </a:t>
            </a:r>
            <a:r>
              <a:rPr lang="en-US" sz="2000" i="1" dirty="0">
                <a:solidFill>
                  <a:schemeClr val="tx1"/>
                </a:solidFill>
                <a:highlight>
                  <a:srgbClr val="FFFF00"/>
                </a:highlight>
                <a:latin typeface="Bahnschrift" panose="020B0502040204020203" pitchFamily="34" charset="0"/>
              </a:rPr>
              <a:t>(FONT STYLE : BAHNSCHRIFT ; FONT SIZE- 20)</a:t>
            </a:r>
          </a:p>
          <a:p>
            <a:pPr algn="ctr"/>
            <a:endParaRPr lang="en-US" sz="2000" i="1" dirty="0">
              <a:solidFill>
                <a:schemeClr val="tx1"/>
              </a:solidFill>
              <a:highlight>
                <a:srgbClr val="FFFF00"/>
              </a:highlight>
              <a:latin typeface="Bahnschrift" panose="020B0502040204020203" pitchFamily="34" charset="0"/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  <a:highlight>
                  <a:srgbClr val="FFFF00"/>
                </a:highlight>
                <a:latin typeface="Bahnschrift" panose="020B0502040204020203" pitchFamily="34" charset="0"/>
              </a:rPr>
              <a:t>Author/s Names </a:t>
            </a:r>
            <a:r>
              <a:rPr lang="en-US" sz="1600" i="1" dirty="0">
                <a:solidFill>
                  <a:schemeClr val="tx1"/>
                </a:solidFill>
                <a:highlight>
                  <a:srgbClr val="FFFF00"/>
                </a:highlight>
                <a:latin typeface="Bahnschrift" panose="020B0502040204020203" pitchFamily="34" charset="0"/>
              </a:rPr>
              <a:t>(Font Style : </a:t>
            </a:r>
            <a:r>
              <a:rPr lang="en-US" sz="1600" i="1" dirty="0" err="1">
                <a:solidFill>
                  <a:schemeClr val="tx1"/>
                </a:solidFill>
                <a:highlight>
                  <a:srgbClr val="FFFF00"/>
                </a:highlight>
                <a:latin typeface="Bahnschrift" panose="020B0502040204020203" pitchFamily="34" charset="0"/>
              </a:rPr>
              <a:t>Bahnschrift</a:t>
            </a:r>
            <a:r>
              <a:rPr lang="en-US" sz="1600" i="1" dirty="0">
                <a:solidFill>
                  <a:schemeClr val="tx1"/>
                </a:solidFill>
                <a:highlight>
                  <a:srgbClr val="FFFF00"/>
                </a:highlight>
                <a:latin typeface="Bahnschrift" panose="020B0502040204020203" pitchFamily="34" charset="0"/>
              </a:rPr>
              <a:t> ; Font Size- 16)</a:t>
            </a:r>
          </a:p>
          <a:p>
            <a:pPr algn="ctr"/>
            <a:endParaRPr lang="en-US" sz="1600" dirty="0">
              <a:solidFill>
                <a:schemeClr val="tx1"/>
              </a:solidFill>
              <a:highlight>
                <a:srgbClr val="FFFF00"/>
              </a:highlight>
              <a:latin typeface="Bahnschrift" panose="020B0502040204020203" pitchFamily="34" charset="0"/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  <a:highlight>
                  <a:srgbClr val="FFFF00"/>
                </a:highlight>
                <a:latin typeface="Bahnschrift" panose="020B0502040204020203" pitchFamily="34" charset="0"/>
              </a:rPr>
              <a:t>Affiliations</a:t>
            </a:r>
            <a:endParaRPr lang="en-IN" sz="1600" dirty="0">
              <a:solidFill>
                <a:schemeClr val="tx1"/>
              </a:solidFill>
              <a:highlight>
                <a:srgbClr val="FFFF00"/>
              </a:highlight>
              <a:latin typeface="Bahnschrift" panose="020B05020402040202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FF9D3F-BCA0-9F60-8AE7-3846E220E322}"/>
              </a:ext>
            </a:extLst>
          </p:cNvPr>
          <p:cNvSpPr txBox="1"/>
          <p:nvPr/>
        </p:nvSpPr>
        <p:spPr>
          <a:xfrm>
            <a:off x="1036762" y="953316"/>
            <a:ext cx="1011847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rgbClr val="002060"/>
                </a:solidFill>
                <a:latin typeface="Bahnschrift SemiBold Condensed" panose="020B0502040204020203" pitchFamily="34" charset="0"/>
              </a:rPr>
              <a:t>COA International Conference – SHAPE 2026</a:t>
            </a:r>
          </a:p>
          <a:p>
            <a:pPr algn="ctr"/>
            <a:r>
              <a:rPr lang="en-US" sz="2000" i="1" dirty="0">
                <a:solidFill>
                  <a:srgbClr val="002060"/>
                </a:solidFill>
                <a:latin typeface="Bahnschrift SemiBold Condensed" panose="020B0502040204020203" pitchFamily="34" charset="0"/>
              </a:rPr>
              <a:t>In collaboration with </a:t>
            </a:r>
          </a:p>
          <a:p>
            <a:pPr algn="ctr"/>
            <a:r>
              <a:rPr lang="en-US" sz="3200" dirty="0">
                <a:solidFill>
                  <a:srgbClr val="002060"/>
                </a:solidFill>
                <a:latin typeface="Bahnschrift SemiBold Condensed" panose="020B0502040204020203" pitchFamily="34" charset="0"/>
              </a:rPr>
              <a:t>Chitkara School of Planning and Architecture, Chitkara University, Punjab</a:t>
            </a:r>
            <a:endParaRPr lang="en-IN" sz="3200" dirty="0">
              <a:solidFill>
                <a:srgbClr val="002060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732803-8500-41A9-3D54-3239521312CB}"/>
              </a:ext>
            </a:extLst>
          </p:cNvPr>
          <p:cNvSpPr txBox="1"/>
          <p:nvPr/>
        </p:nvSpPr>
        <p:spPr>
          <a:xfrm>
            <a:off x="0" y="2338311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b="1" dirty="0">
                <a:solidFill>
                  <a:srgbClr val="002060"/>
                </a:solidFill>
                <a:latin typeface="Bahnschrift SemiBold Condensed" panose="020B0502040204020203" pitchFamily="34" charset="0"/>
              </a:rPr>
              <a:t>26-27-28 February 2026</a:t>
            </a:r>
          </a:p>
        </p:txBody>
      </p:sp>
    </p:spTree>
    <p:extLst>
      <p:ext uri="{BB962C8B-B14F-4D97-AF65-F5344CB8AC3E}">
        <p14:creationId xmlns:p14="http://schemas.microsoft.com/office/powerpoint/2010/main" val="250910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9BF444A-003A-3DBB-3A0C-63BA205248EB}"/>
              </a:ext>
            </a:extLst>
          </p:cNvPr>
          <p:cNvSpPr txBox="1"/>
          <p:nvPr/>
        </p:nvSpPr>
        <p:spPr>
          <a:xfrm>
            <a:off x="650187" y="1248727"/>
            <a:ext cx="7998057" cy="3913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ahnschrift SemiBold" panose="020B0502040204020203" pitchFamily="34" charset="0"/>
              </a:rPr>
              <a:t>Structure of Presentation</a:t>
            </a:r>
          </a:p>
          <a:p>
            <a:endParaRPr lang="en-US" dirty="0">
              <a:latin typeface="Bahnschrift SemiBold" panose="020B0502040204020203" pitchFamily="34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Introduction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Literature Review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Methodology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Results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Discussions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Conclusion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References (APA style)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endParaRPr lang="en-IN" dirty="0">
              <a:latin typeface="Bahnschrift SemiBold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2532F1-EF2A-2C18-6DFC-1919F74064A2}"/>
              </a:ext>
            </a:extLst>
          </p:cNvPr>
          <p:cNvSpPr txBox="1"/>
          <p:nvPr/>
        </p:nvSpPr>
        <p:spPr>
          <a:xfrm>
            <a:off x="11830050" y="6454340"/>
            <a:ext cx="7239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Bahnschrift SemiBold" panose="020B0502040204020203" pitchFamily="34" charset="0"/>
              </a:rPr>
              <a:t>1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162D20-A1FB-DE89-60E3-718B0E01B3E3}"/>
              </a:ext>
            </a:extLst>
          </p:cNvPr>
          <p:cNvSpPr txBox="1"/>
          <p:nvPr/>
        </p:nvSpPr>
        <p:spPr>
          <a:xfrm>
            <a:off x="4757722" y="5378440"/>
            <a:ext cx="38905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i="1" dirty="0">
                <a:solidFill>
                  <a:srgbClr val="FF0000"/>
                </a:solidFill>
                <a:latin typeface="Bahnschrift SemiBold" panose="020B0502040204020203" pitchFamily="34" charset="0"/>
              </a:rPr>
              <a:t>[Maximum 15 slides]</a:t>
            </a:r>
          </a:p>
        </p:txBody>
      </p:sp>
    </p:spTree>
    <p:extLst>
      <p:ext uri="{BB962C8B-B14F-4D97-AF65-F5344CB8AC3E}">
        <p14:creationId xmlns:p14="http://schemas.microsoft.com/office/powerpoint/2010/main" val="3899871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9BF444A-003A-3DBB-3A0C-63BA205248EB}"/>
              </a:ext>
            </a:extLst>
          </p:cNvPr>
          <p:cNvSpPr txBox="1"/>
          <p:nvPr/>
        </p:nvSpPr>
        <p:spPr>
          <a:xfrm>
            <a:off x="283463" y="917034"/>
            <a:ext cx="7998057" cy="5712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>
                <a:solidFill>
                  <a:srgbClr val="002060"/>
                </a:solidFill>
                <a:latin typeface="Bahnschrift SemiBold" panose="020B0502040204020203" pitchFamily="34" charset="0"/>
              </a:rPr>
              <a:t>Introduction ( Heading : </a:t>
            </a:r>
            <a:r>
              <a:rPr lang="en-US" sz="2400" dirty="0" err="1">
                <a:solidFill>
                  <a:srgbClr val="002060"/>
                </a:solidFill>
                <a:latin typeface="Bahnschrift SemiBold" panose="020B0502040204020203" pitchFamily="34" charset="0"/>
              </a:rPr>
              <a:t>Bahnschrift</a:t>
            </a:r>
            <a:r>
              <a:rPr lang="en-US" sz="2400" dirty="0">
                <a:solidFill>
                  <a:srgbClr val="002060"/>
                </a:solidFill>
                <a:latin typeface="Bahnschrift SemiBold" panose="020B0502040204020203" pitchFamily="34" charset="0"/>
              </a:rPr>
              <a:t> Semibold 24) </a:t>
            </a:r>
            <a:endParaRPr lang="en-IN" sz="2400" dirty="0">
              <a:solidFill>
                <a:srgbClr val="00206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DE8C255-372B-8C7D-0473-78B75F7EC38B}"/>
              </a:ext>
            </a:extLst>
          </p:cNvPr>
          <p:cNvSpPr txBox="1"/>
          <p:nvPr/>
        </p:nvSpPr>
        <p:spPr>
          <a:xfrm>
            <a:off x="283463" y="1684291"/>
            <a:ext cx="1104751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Bahnschrift Light" panose="020B0502040204020203" pitchFamily="34" charset="0"/>
              </a:rPr>
              <a:t>You can edit this text. This text is editable and it is a text placeholder with the introduction here.</a:t>
            </a:r>
          </a:p>
          <a:p>
            <a:pPr algn="just"/>
            <a:r>
              <a:rPr lang="en-US" dirty="0">
                <a:latin typeface="Bahnschrift Light" panose="020B0502040204020203" pitchFamily="34" charset="0"/>
              </a:rPr>
              <a:t>Use this space to highlight important points, background information, or supporting ideas that help structure the narrative effectively.</a:t>
            </a:r>
          </a:p>
          <a:p>
            <a:pPr algn="just"/>
            <a:endParaRPr lang="en-US" dirty="0">
              <a:latin typeface="Bahnschrift Light" panose="020B0502040204020203" pitchFamily="34" charset="0"/>
            </a:endParaRPr>
          </a:p>
          <a:p>
            <a:pPr algn="just"/>
            <a:r>
              <a:rPr lang="en-IN" dirty="0">
                <a:latin typeface="Bahnschrift Light" panose="020B0502040204020203" pitchFamily="34" charset="0"/>
              </a:rPr>
              <a:t>Text :  </a:t>
            </a:r>
            <a:r>
              <a:rPr lang="en-IN" dirty="0" err="1">
                <a:latin typeface="Bahnschrift Light" panose="020B0502040204020203" pitchFamily="34" charset="0"/>
              </a:rPr>
              <a:t>Bahnschrift</a:t>
            </a:r>
            <a:r>
              <a:rPr lang="en-IN" dirty="0">
                <a:latin typeface="Bahnschrift Light" panose="020B0502040204020203" pitchFamily="34" charset="0"/>
              </a:rPr>
              <a:t> Light 18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6D15196-17C4-E2D9-F54A-BF21A5B07936}"/>
              </a:ext>
            </a:extLst>
          </p:cNvPr>
          <p:cNvSpPr txBox="1"/>
          <p:nvPr/>
        </p:nvSpPr>
        <p:spPr>
          <a:xfrm>
            <a:off x="283463" y="3161619"/>
            <a:ext cx="61061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latin typeface="Abadi" panose="020B0604020104020204" pitchFamily="34" charset="0"/>
              </a:rPr>
              <a:t>Figures &amp; Tables Captions: (</a:t>
            </a:r>
            <a:r>
              <a:rPr lang="en-IN" sz="1200" b="1" dirty="0" err="1">
                <a:latin typeface="Abadi" panose="020B0604020104020204" pitchFamily="34" charset="0"/>
              </a:rPr>
              <a:t>Bahnschrift</a:t>
            </a:r>
            <a:r>
              <a:rPr lang="en-IN" sz="1200" b="1" dirty="0">
                <a:latin typeface="Abadi" panose="020B0604020104020204" pitchFamily="34" charset="0"/>
              </a:rPr>
              <a:t> Light Bold 12)</a:t>
            </a:r>
            <a:r>
              <a:rPr lang="en-US" sz="1200" b="1" dirty="0">
                <a:latin typeface="Abadi" panose="020B0604020104020204" pitchFamily="34" charset="0"/>
              </a:rPr>
              <a:t> </a:t>
            </a:r>
          </a:p>
          <a:p>
            <a:endParaRPr lang="en-US" sz="1200" b="1" dirty="0">
              <a:latin typeface="Abadi" panose="020B0604020104020204" pitchFamily="34" charset="0"/>
            </a:endParaRPr>
          </a:p>
          <a:p>
            <a:r>
              <a:rPr lang="en-US" sz="1200" b="1" dirty="0">
                <a:latin typeface="Abadi" panose="020B0604020104020204" pitchFamily="34" charset="0"/>
              </a:rPr>
              <a:t>All figures and tables should be appropriately labeled and sourced</a:t>
            </a:r>
            <a:endParaRPr lang="en-IN" sz="1200" b="1" dirty="0">
              <a:latin typeface="Abadi" panose="020B0604020104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12C28D-63D1-3F9A-51C6-660D708CE550}"/>
              </a:ext>
            </a:extLst>
          </p:cNvPr>
          <p:cNvSpPr txBox="1"/>
          <p:nvPr/>
        </p:nvSpPr>
        <p:spPr>
          <a:xfrm>
            <a:off x="11830050" y="6454340"/>
            <a:ext cx="7239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Bahnschrift SemiBold" panose="020B0502040204020203" pitchFamily="34" charset="0"/>
              </a:rPr>
              <a:t>2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64409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1730F27-7B87-B5D4-E297-66301BEBA51D}"/>
              </a:ext>
            </a:extLst>
          </p:cNvPr>
          <p:cNvSpPr txBox="1"/>
          <p:nvPr/>
        </p:nvSpPr>
        <p:spPr>
          <a:xfrm>
            <a:off x="466343" y="975521"/>
            <a:ext cx="7998057" cy="5712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2060"/>
                </a:solidFill>
                <a:latin typeface="Bahnschrift SemiBold" panose="020B0502040204020203" pitchFamily="34" charset="0"/>
              </a:rPr>
              <a:t>2. Literature Review ( Heading : </a:t>
            </a:r>
            <a:r>
              <a:rPr lang="en-US" sz="2400" dirty="0" err="1">
                <a:solidFill>
                  <a:srgbClr val="002060"/>
                </a:solidFill>
                <a:latin typeface="Bahnschrift SemiBold" panose="020B0502040204020203" pitchFamily="34" charset="0"/>
              </a:rPr>
              <a:t>Bahnschrift</a:t>
            </a:r>
            <a:r>
              <a:rPr lang="en-US" sz="2400" dirty="0">
                <a:solidFill>
                  <a:srgbClr val="002060"/>
                </a:solidFill>
                <a:latin typeface="Bahnschrift SemiBold" panose="020B0502040204020203" pitchFamily="34" charset="0"/>
              </a:rPr>
              <a:t> Semibold 24) </a:t>
            </a:r>
            <a:endParaRPr lang="en-IN" sz="2400" dirty="0">
              <a:solidFill>
                <a:srgbClr val="00206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2DEE2C-ACA4-69CE-752A-2029780FFE79}"/>
              </a:ext>
            </a:extLst>
          </p:cNvPr>
          <p:cNvSpPr txBox="1"/>
          <p:nvPr/>
        </p:nvSpPr>
        <p:spPr>
          <a:xfrm>
            <a:off x="11830050" y="6454340"/>
            <a:ext cx="7239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Bahnschrift SemiBold" panose="020B0502040204020203" pitchFamily="34" charset="0"/>
              </a:rPr>
              <a:t>3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01135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182</Words>
  <Application>Microsoft Office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Abadi</vt:lpstr>
      <vt:lpstr>Arial</vt:lpstr>
      <vt:lpstr>Bahnschrift</vt:lpstr>
      <vt:lpstr>Bahnschrift Light</vt:lpstr>
      <vt:lpstr>Bahnschrift SemiBold</vt:lpstr>
      <vt:lpstr>Bahnschrift SemiBold Condensed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Chitkara University Doctoral Consortium-2021</dc:title>
  <dc:creator>bhandariharveen@gmail.com</dc:creator>
  <cp:lastModifiedBy>Harveen Bhandari</cp:lastModifiedBy>
  <cp:revision>11</cp:revision>
  <dcterms:created xsi:type="dcterms:W3CDTF">2021-11-03T05:06:24Z</dcterms:created>
  <dcterms:modified xsi:type="dcterms:W3CDTF">2026-02-16T11:10:17Z</dcterms:modified>
</cp:coreProperties>
</file>